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318" r:id="rId3"/>
    <p:sldId id="350" r:id="rId4"/>
    <p:sldId id="323" r:id="rId5"/>
    <p:sldId id="351" r:id="rId6"/>
    <p:sldId id="324" r:id="rId7"/>
    <p:sldId id="325" r:id="rId8"/>
    <p:sldId id="326" r:id="rId9"/>
    <p:sldId id="328" r:id="rId10"/>
    <p:sldId id="342" r:id="rId11"/>
    <p:sldId id="329" r:id="rId12"/>
    <p:sldId id="332" r:id="rId13"/>
    <p:sldId id="338" r:id="rId14"/>
    <p:sldId id="339" r:id="rId15"/>
    <p:sldId id="333" r:id="rId16"/>
    <p:sldId id="334" r:id="rId17"/>
    <p:sldId id="335" r:id="rId18"/>
    <p:sldId id="352" r:id="rId19"/>
    <p:sldId id="330" r:id="rId20"/>
    <p:sldId id="337" r:id="rId21"/>
    <p:sldId id="345" r:id="rId22"/>
    <p:sldId id="346" r:id="rId23"/>
    <p:sldId id="353" r:id="rId24"/>
    <p:sldId id="349" r:id="rId25"/>
    <p:sldId id="354" r:id="rId2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 Slab" panose="020B0604020202020204" charset="0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9E63B6-08C8-4444-B43B-6137E374DB1E}">
  <a:tblStyle styleId="{129E63B6-08C8-4444-B43B-6137E374DB1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47221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314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3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31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060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02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76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35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49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93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948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264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594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51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385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80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186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288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875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08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00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8974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3783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tyle A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73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599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1pPr>
            <a:lvl2pPr lvl="1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2pPr>
            <a:lvl3pPr lvl="2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3pPr>
            <a:lvl4pPr lvl="3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4pPr>
            <a:lvl5pPr lvl="4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5pPr>
            <a:lvl6pPr lvl="5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6pPr>
            <a:lvl7pPr lvl="6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7pPr>
            <a:lvl8pPr lvl="7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8pPr>
            <a:lvl9pPr lvl="8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6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1pPr>
            <a:lvl2pPr lvl="1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2pPr>
            <a:lvl3pPr lvl="2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3pPr>
            <a:lvl4pPr lvl="3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4pPr>
            <a:lvl5pPr lvl="4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5pPr>
            <a:lvl6pPr lvl="5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6pPr>
            <a:lvl7pPr lvl="6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7pPr>
            <a:lvl8pPr lvl="7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8pPr>
            <a:lvl9pPr lvl="8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689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800"/>
            </a:lvl2pPr>
            <a:lvl3pPr lvl="2">
              <a:spcBef>
                <a:spcPts val="0"/>
              </a:spcBef>
              <a:buSzPct val="100000"/>
              <a:defRPr sz="2800"/>
            </a:lvl3pPr>
            <a:lvl4pPr lvl="3">
              <a:spcBef>
                <a:spcPts val="0"/>
              </a:spcBef>
              <a:buSzPct val="100000"/>
              <a:defRPr sz="2800"/>
            </a:lvl4pPr>
            <a:lvl5pPr lvl="4">
              <a:spcBef>
                <a:spcPts val="0"/>
              </a:spcBef>
              <a:buSzPct val="100000"/>
              <a:defRPr sz="2800"/>
            </a:lvl5pPr>
            <a:lvl6pPr lvl="5">
              <a:spcBef>
                <a:spcPts val="0"/>
              </a:spcBef>
              <a:buSzPct val="100000"/>
              <a:defRPr sz="2800"/>
            </a:lvl6pPr>
            <a:lvl7pPr lvl="6">
              <a:spcBef>
                <a:spcPts val="0"/>
              </a:spcBef>
              <a:buSzPct val="100000"/>
              <a:defRPr sz="2800"/>
            </a:lvl7pPr>
            <a:lvl8pPr lvl="7">
              <a:spcBef>
                <a:spcPts val="0"/>
              </a:spcBef>
              <a:buSzPct val="100000"/>
              <a:defRPr sz="2800"/>
            </a:lvl8pPr>
            <a:lvl9pPr lvl="8">
              <a:spcBef>
                <a:spcPts val="0"/>
              </a:spcBef>
              <a:buSzPct val="100000"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5183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tyle B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184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146025" y="1773300"/>
            <a:ext cx="2409900" cy="315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3679387" y="1773300"/>
            <a:ext cx="2409900" cy="315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6212750" y="1773300"/>
            <a:ext cx="2409900" cy="315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69515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92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2844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11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141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308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2FF7-FDD2-4C4E-9C39-E1165898CA2B}" type="datetime1">
              <a:rPr lang="en-US" smtClean="0">
                <a:solidFill>
                  <a:srgbClr val="696464"/>
                </a:solidFill>
              </a:rPr>
              <a:pPr/>
              <a:t>4/6/2018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96464"/>
                </a:solidFill>
              </a:rPr>
              <a:t>IT2533 Lecture</a:t>
            </a: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6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793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95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4" r:id="rId22"/>
    <p:sldLayoutId id="2147483685" r:id="rId23"/>
    <p:sldLayoutId id="2147483686" r:id="rId24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uter_hardware" TargetMode="External"/><Relationship Id="rId2" Type="http://schemas.openxmlformats.org/officeDocument/2006/relationships/hyperlink" Target="http://en.wikipedia.org/wiki/Computer_software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youtu.be/GeXwR32GCOw" TargetMode="Externa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s://youtu.be/J3MVOkLDMZg" TargetMode="Externa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imon_lam@nyp.edu.s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IT2757</a:t>
            </a:r>
            <a:br>
              <a:rPr lang="en" sz="2400" dirty="0" smtClean="0"/>
            </a:br>
            <a:r>
              <a:rPr lang="en" sz="2400" dirty="0" smtClean="0"/>
              <a:t>Server and Services Security Management</a:t>
            </a:r>
            <a:endParaRPr lang="en" sz="2400" dirty="0"/>
          </a:p>
        </p:txBody>
      </p:sp>
      <p:grpSp>
        <p:nvGrpSpPr>
          <p:cNvPr id="99" name="Shape 99"/>
          <p:cNvGrpSpPr/>
          <p:nvPr/>
        </p:nvGrpSpPr>
        <p:grpSpPr>
          <a:xfrm>
            <a:off x="753266" y="1029785"/>
            <a:ext cx="964540" cy="1011306"/>
            <a:chOff x="5961125" y="1623900"/>
            <a:chExt cx="427450" cy="448175"/>
          </a:xfrm>
        </p:grpSpPr>
        <p:sp>
          <p:nvSpPr>
            <p:cNvPr id="100" name="Shape 10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7" y="1356188"/>
            <a:ext cx="3040713" cy="20034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00" y="759324"/>
            <a:ext cx="3770616" cy="1511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00" y="2486987"/>
            <a:ext cx="3770616" cy="14910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499010" y="2357918"/>
            <a:ext cx="1407559" cy="10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99009" y="2786764"/>
            <a:ext cx="1407559" cy="102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565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Server Hardware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0" dirty="0" smtClean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lang="en" sz="2000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14004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Server Hardware</a:t>
            </a:r>
            <a:endParaRPr lang="en" dirty="0"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5019602" y="1045073"/>
            <a:ext cx="3658200" cy="3020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000" dirty="0"/>
              <a:t>Similar as personal computer, it has CPU, motherboard, memory, hard disk, network interface card, I/O devices, etc.</a:t>
            </a:r>
          </a:p>
          <a:p>
            <a:r>
              <a:rPr lang="en-US" sz="2000" dirty="0"/>
              <a:t>Unlike personal computers, normally monitor is not required. </a:t>
            </a:r>
          </a:p>
        </p:txBody>
      </p:sp>
      <p:pic>
        <p:nvPicPr>
          <p:cNvPr id="11" name="Picture 2" descr="http://upload.wikimedia.org/wikipedia/commons/thumb/f/f5/Rack001.jpg/576px-Rack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99" y="1559425"/>
            <a:ext cx="4345327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59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Server Hardware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server</a:t>
            </a:r>
            <a:r>
              <a:rPr lang="en-US" dirty="0"/>
              <a:t> is a system (</a:t>
            </a:r>
            <a:r>
              <a:rPr lang="en-US" dirty="0">
                <a:hlinkClick r:id="rId2" tooltip="Computer software"/>
              </a:rPr>
              <a:t>software</a:t>
            </a:r>
            <a:r>
              <a:rPr lang="en-US" dirty="0"/>
              <a:t> and suitable </a:t>
            </a:r>
            <a:r>
              <a:rPr lang="en-US" dirty="0">
                <a:hlinkClick r:id="rId3" tooltip="Computer hardware"/>
              </a:rPr>
              <a:t>computer hardware</a:t>
            </a:r>
            <a:r>
              <a:rPr lang="en-US" dirty="0"/>
              <a:t>) that responds to requests across a computer network to provide, or help to provide, a network service.  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1012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025" y="530725"/>
            <a:ext cx="6940700" cy="1028700"/>
          </a:xfrm>
        </p:spPr>
        <p:txBody>
          <a:bodyPr/>
          <a:lstStyle/>
          <a:p>
            <a:r>
              <a:rPr lang="en-SG" dirty="0" smtClean="0"/>
              <a:t>CHARACTERISTICS OF A SERVER HARDWARE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High reliability and durability. </a:t>
            </a:r>
          </a:p>
          <a:p>
            <a:pPr lvl="1"/>
            <a:r>
              <a:rPr lang="en-US" sz="2000" dirty="0" err="1"/>
              <a:t>eg</a:t>
            </a:r>
            <a:r>
              <a:rPr lang="en-US" sz="2000" dirty="0"/>
              <a:t>. ECC memory, redundant disk</a:t>
            </a:r>
          </a:p>
          <a:p>
            <a:r>
              <a:rPr lang="en-US" sz="2000" dirty="0"/>
              <a:t>Fast network connection.</a:t>
            </a:r>
          </a:p>
          <a:p>
            <a:pPr lvl="1"/>
            <a:r>
              <a:rPr lang="en-US" sz="2000" dirty="0" err="1"/>
              <a:t>eg</a:t>
            </a:r>
            <a:r>
              <a:rPr lang="en-US" sz="2000" dirty="0"/>
              <a:t>. </a:t>
            </a:r>
            <a:r>
              <a:rPr lang="en-US" sz="2000" dirty="0" err="1"/>
              <a:t>Gbit</a:t>
            </a:r>
            <a:r>
              <a:rPr lang="en-US" sz="2000" dirty="0"/>
              <a:t> Ethernet or even Optical Fiber connection</a:t>
            </a:r>
          </a:p>
          <a:p>
            <a:r>
              <a:rPr lang="en-US" sz="2000" dirty="0"/>
              <a:t>Fast I/O throughput</a:t>
            </a:r>
          </a:p>
          <a:p>
            <a:pPr lvl="1"/>
            <a:r>
              <a:rPr lang="en-US" sz="2000" dirty="0" err="1"/>
              <a:t>eg</a:t>
            </a:r>
            <a:r>
              <a:rPr lang="en-US" sz="2000" dirty="0"/>
              <a:t>. Fast hard disk with Raid (redundant array of independent disks)</a:t>
            </a:r>
          </a:p>
          <a:p>
            <a:r>
              <a:rPr lang="en-US" sz="2000" dirty="0"/>
              <a:t>Low power consumption</a:t>
            </a:r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612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Server Hardware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41898" y="4776764"/>
            <a:ext cx="2409900" cy="240983"/>
          </a:xfrm>
        </p:spPr>
        <p:txBody>
          <a:bodyPr>
            <a:normAutofit fontScale="25000" lnSpcReduction="20000"/>
          </a:bodyPr>
          <a:lstStyle/>
          <a:p>
            <a:r>
              <a:rPr lang="en-SG" dirty="0" smtClean="0"/>
              <a:t>Standalone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2957538" y="4770803"/>
            <a:ext cx="2409900" cy="312902"/>
          </a:xfrm>
        </p:spPr>
        <p:txBody>
          <a:bodyPr>
            <a:normAutofit fontScale="55000" lnSpcReduction="20000"/>
          </a:bodyPr>
          <a:lstStyle/>
          <a:p>
            <a:r>
              <a:rPr lang="en-SG" dirty="0" smtClean="0"/>
              <a:t>Rack Server</a:t>
            </a:r>
            <a:endParaRPr lang="en-S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3"/>
          </p:nvPr>
        </p:nvSpPr>
        <p:spPr>
          <a:xfrm rot="10800000" flipV="1">
            <a:off x="6317678" y="4720151"/>
            <a:ext cx="2409900" cy="297596"/>
          </a:xfrm>
        </p:spPr>
        <p:txBody>
          <a:bodyPr>
            <a:normAutofit fontScale="47500" lnSpcReduction="20000"/>
          </a:bodyPr>
          <a:lstStyle/>
          <a:p>
            <a:r>
              <a:rPr lang="en-SG" dirty="0" smtClean="0"/>
              <a:t>Blade Server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8" y="1877924"/>
            <a:ext cx="2409899" cy="275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38" y="1877924"/>
            <a:ext cx="2794572" cy="2755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57" y="1877924"/>
            <a:ext cx="3026142" cy="27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7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Server Hardware - Virtual Server</a:t>
            </a:r>
            <a:endParaRPr lang="en-SG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25" y="1767275"/>
            <a:ext cx="7540800" cy="31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0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Server Hardware - </a:t>
            </a:r>
            <a:r>
              <a:rPr lang="en-SG" dirty="0" err="1" smtClean="0"/>
              <a:t>Hyperconverged</a:t>
            </a:r>
            <a:endParaRPr lang="en-SG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64" y="1662166"/>
            <a:ext cx="7356298" cy="323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5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4350" y="114301"/>
            <a:ext cx="7598569" cy="1092200"/>
          </a:xfrm>
        </p:spPr>
        <p:txBody>
          <a:bodyPr/>
          <a:lstStyle/>
          <a:p>
            <a:r>
              <a:rPr lang="en-SG" dirty="0" smtClean="0"/>
              <a:t>SERVERLESS COMPUTING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35" y="1109662"/>
            <a:ext cx="6781800" cy="38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8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Server Operating Systems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8929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 idx="4294967295"/>
          </p:nvPr>
        </p:nvSpPr>
        <p:spPr>
          <a:xfrm>
            <a:off x="0" y="498475"/>
            <a:ext cx="6594475" cy="7604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Hello!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4294967295"/>
          </p:nvPr>
        </p:nvSpPr>
        <p:spPr>
          <a:xfrm>
            <a:off x="0" y="1258888"/>
            <a:ext cx="5200650" cy="270351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FFFF"/>
                </a:solidFill>
              </a:rPr>
              <a:t>I am </a:t>
            </a:r>
            <a:r>
              <a:rPr lang="en" sz="2400" b="1" dirty="0" smtClean="0">
                <a:solidFill>
                  <a:srgbClr val="FFFFFF"/>
                </a:solidFill>
              </a:rPr>
              <a:t>Mr. Simon LAM</a:t>
            </a:r>
            <a:endParaRPr lang="en" sz="2400" b="1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" sz="24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 smtClean="0">
                <a:solidFill>
                  <a:srgbClr val="FFFFFF"/>
                </a:solidFill>
              </a:rPr>
              <a:t>You </a:t>
            </a:r>
            <a:r>
              <a:rPr lang="en" sz="2400" dirty="0">
                <a:solidFill>
                  <a:srgbClr val="FFFFFF"/>
                </a:solidFill>
              </a:rPr>
              <a:t>can find me at </a:t>
            </a:r>
            <a:r>
              <a:rPr lang="en" sz="2400" dirty="0" smtClean="0">
                <a:solidFill>
                  <a:srgbClr val="FFFFFF"/>
                </a:solidFill>
                <a:hlinkClick r:id="rId3"/>
              </a:rPr>
              <a:t>simon_lam@nyp.edu.sg</a:t>
            </a:r>
            <a:endParaRPr lang="en" sz="24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 smtClean="0">
                <a:solidFill>
                  <a:srgbClr val="FFFFFF"/>
                </a:solidFill>
              </a:rPr>
              <a:t>Tel: 6550-1751</a:t>
            </a:r>
            <a:endParaRPr lang="en" sz="2400" dirty="0">
              <a:solidFill>
                <a:srgbClr val="FFFFFF"/>
              </a:solidFill>
            </a:endParaRPr>
          </a:p>
        </p:txBody>
      </p:sp>
      <p:pic>
        <p:nvPicPr>
          <p:cNvPr id="129" name="Shape 129" descr="photo-1434030216411-0b793f4b417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762" y="1234300"/>
            <a:ext cx="2728325" cy="272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180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Server Operating Systems</a:t>
            </a:r>
            <a:endParaRPr lang="en" dirty="0"/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4622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Windows</a:t>
            </a:r>
            <a:endParaRPr lang="en" b="1" dirty="0"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4622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Unix/Linux</a:t>
            </a:r>
            <a:endParaRPr lang="en" b="1" dirty="0"/>
          </a:p>
        </p:txBody>
      </p:sp>
      <p:grpSp>
        <p:nvGrpSpPr>
          <p:cNvPr id="179" name="Shape 179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180" name="Shape 18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25" y="2229492"/>
            <a:ext cx="3479778" cy="26199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65" y="2364232"/>
            <a:ext cx="3665314" cy="24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2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Unix-based OS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25" y="1559426"/>
            <a:ext cx="6275501" cy="34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Windows OS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25" y="1643344"/>
            <a:ext cx="6573212" cy="33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Server OS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5483225" y="1766888"/>
            <a:ext cx="3660775" cy="3159125"/>
          </a:xfrm>
        </p:spPr>
        <p:txBody>
          <a:bodyPr/>
          <a:lstStyle/>
          <a:p>
            <a:pPr>
              <a:buNone/>
            </a:pPr>
            <a:r>
              <a:rPr lang="en-SG" dirty="0" smtClean="0"/>
              <a:t>Server Market Share  by Vendor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1" y="1549401"/>
            <a:ext cx="4061636" cy="2367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50" y="1549401"/>
            <a:ext cx="3500689" cy="25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89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033140"/>
            <a:ext cx="7096125" cy="3654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39977"/>
            <a:ext cx="7598569" cy="1092200"/>
          </a:xfrm>
        </p:spPr>
        <p:txBody>
          <a:bodyPr/>
          <a:lstStyle/>
          <a:p>
            <a:r>
              <a:rPr lang="en-SG" dirty="0" smtClean="0"/>
              <a:t>WHY THIS TOPIC..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5248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THE END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300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Introduction to the course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Refer to Blackboard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7784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What is a Server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0" dirty="0" smtClean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lang="en" sz="2000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22079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VOLUNTEERS PLEASE …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567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Shape 219"/>
          <p:cNvGrpSpPr/>
          <p:nvPr/>
        </p:nvGrpSpPr>
        <p:grpSpPr>
          <a:xfrm>
            <a:off x="371633" y="913341"/>
            <a:ext cx="316516" cy="263465"/>
            <a:chOff x="1247825" y="322750"/>
            <a:chExt cx="443300" cy="369000"/>
          </a:xfrm>
        </p:grpSpPr>
        <p:sp>
          <p:nvSpPr>
            <p:cNvPr id="220" name="Shape 22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0700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77" y="0"/>
            <a:ext cx="4313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2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Facebook Data Centre</a:t>
            </a:r>
            <a:endParaRPr lang="en" dirty="0"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5027850" y="1905225"/>
            <a:ext cx="3658200" cy="3020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What is behind Facebook..</a:t>
            </a:r>
          </a:p>
          <a:p>
            <a:pPr lvl="0" rtl="0">
              <a:spcBef>
                <a:spcPts val="0"/>
              </a:spcBef>
              <a:buNone/>
            </a:pPr>
            <a:r>
              <a:rPr lang="en-SG" sz="2400" dirty="0" smtClean="0"/>
              <a:t>Where and how does it store your messages, videos and images</a:t>
            </a:r>
            <a:endParaRPr lang="en" sz="2400" dirty="0"/>
          </a:p>
        </p:txBody>
      </p:sp>
      <p:grpSp>
        <p:nvGrpSpPr>
          <p:cNvPr id="208" name="Shape 208"/>
          <p:cNvGrpSpPr/>
          <p:nvPr/>
        </p:nvGrpSpPr>
        <p:grpSpPr>
          <a:xfrm>
            <a:off x="371633" y="913341"/>
            <a:ext cx="316516" cy="263465"/>
            <a:chOff x="1247825" y="322750"/>
            <a:chExt cx="443300" cy="369000"/>
          </a:xfrm>
        </p:grpSpPr>
        <p:sp>
          <p:nvSpPr>
            <p:cNvPr id="209" name="Shape 20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0" y="1559425"/>
            <a:ext cx="4325420" cy="33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6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Shape 219"/>
          <p:cNvGrpSpPr/>
          <p:nvPr/>
        </p:nvGrpSpPr>
        <p:grpSpPr>
          <a:xfrm>
            <a:off x="371633" y="913341"/>
            <a:ext cx="316516" cy="263465"/>
            <a:chOff x="1247825" y="322750"/>
            <a:chExt cx="443300" cy="369000"/>
          </a:xfrm>
        </p:grpSpPr>
        <p:sp>
          <p:nvSpPr>
            <p:cNvPr id="220" name="Shape 22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28"/>
            <a:ext cx="8856324" cy="40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2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ctrTitle" idx="4294967295"/>
          </p:nvPr>
        </p:nvSpPr>
        <p:spPr>
          <a:xfrm>
            <a:off x="2517775" y="419100"/>
            <a:ext cx="6626225" cy="8953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400" dirty="0" smtClean="0">
                <a:solidFill>
                  <a:srgbClr val="94BF6E"/>
                </a:solidFill>
              </a:rPr>
              <a:t>360,000 servers</a:t>
            </a:r>
            <a:endParaRPr lang="en" sz="4400" dirty="0">
              <a:solidFill>
                <a:srgbClr val="94BF6E"/>
              </a:solidFill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subTitle" idx="4294967295"/>
          </p:nvPr>
        </p:nvSpPr>
        <p:spPr>
          <a:xfrm>
            <a:off x="2517775" y="1106488"/>
            <a:ext cx="6626225" cy="4635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dirty="0"/>
              <a:t>That’s a lot </a:t>
            </a:r>
            <a:r>
              <a:rPr lang="en" sz="2400" dirty="0" smtClean="0"/>
              <a:t>of servers</a:t>
            </a:r>
            <a:endParaRPr lang="en" sz="2400" dirty="0"/>
          </a:p>
        </p:txBody>
      </p:sp>
      <p:sp>
        <p:nvSpPr>
          <p:cNvPr id="328" name="Shape 328"/>
          <p:cNvSpPr txBox="1">
            <a:spLocks noGrp="1"/>
          </p:cNvSpPr>
          <p:nvPr>
            <p:ph type="ctrTitle" idx="4294967295"/>
          </p:nvPr>
        </p:nvSpPr>
        <p:spPr>
          <a:xfrm>
            <a:off x="2517775" y="3505200"/>
            <a:ext cx="6626225" cy="8953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400" dirty="0">
                <a:solidFill>
                  <a:srgbClr val="165751"/>
                </a:solidFill>
              </a:rPr>
              <a:t>100</a:t>
            </a:r>
            <a:r>
              <a:rPr lang="en" sz="4400" dirty="0" smtClean="0">
                <a:solidFill>
                  <a:srgbClr val="165751"/>
                </a:solidFill>
              </a:rPr>
              <a:t>% up and running</a:t>
            </a:r>
            <a:endParaRPr lang="en" sz="4400" dirty="0">
              <a:solidFill>
                <a:srgbClr val="165751"/>
              </a:solidFill>
            </a:endParaRPr>
          </a:p>
        </p:txBody>
      </p:sp>
      <p:sp>
        <p:nvSpPr>
          <p:cNvPr id="329" name="Shape 329"/>
          <p:cNvSpPr txBox="1">
            <a:spLocks noGrp="1"/>
          </p:cNvSpPr>
          <p:nvPr>
            <p:ph type="subTitle" idx="4294967295"/>
          </p:nvPr>
        </p:nvSpPr>
        <p:spPr>
          <a:xfrm>
            <a:off x="2517775" y="4192588"/>
            <a:ext cx="6626225" cy="4635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dirty="0" smtClean="0"/>
              <a:t>Uptime</a:t>
            </a:r>
            <a:endParaRPr lang="en" sz="2400" dirty="0"/>
          </a:p>
        </p:txBody>
      </p:sp>
      <p:sp>
        <p:nvSpPr>
          <p:cNvPr id="330" name="Shape 330"/>
          <p:cNvSpPr txBox="1">
            <a:spLocks noGrp="1"/>
          </p:cNvSpPr>
          <p:nvPr>
            <p:ph type="ctrTitle" idx="4294967295"/>
          </p:nvPr>
        </p:nvSpPr>
        <p:spPr>
          <a:xfrm>
            <a:off x="2517775" y="1962150"/>
            <a:ext cx="6626225" cy="8953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400" dirty="0" smtClean="0">
                <a:solidFill>
                  <a:srgbClr val="3B8D61"/>
                </a:solidFill>
              </a:rPr>
              <a:t>500+ terabytes per day</a:t>
            </a:r>
            <a:endParaRPr lang="en" sz="4400" dirty="0">
              <a:solidFill>
                <a:srgbClr val="3B8D61"/>
              </a:solidFill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subTitle" idx="4294967295"/>
          </p:nvPr>
        </p:nvSpPr>
        <p:spPr>
          <a:xfrm>
            <a:off x="2517775" y="2649538"/>
            <a:ext cx="6626225" cy="4635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dirty="0"/>
              <a:t>And a lot of users</a:t>
            </a:r>
          </a:p>
        </p:txBody>
      </p:sp>
      <p:sp>
        <p:nvSpPr>
          <p:cNvPr id="332" name="Shape 332"/>
          <p:cNvSpPr/>
          <p:nvPr/>
        </p:nvSpPr>
        <p:spPr>
          <a:xfrm>
            <a:off x="822083" y="2036359"/>
            <a:ext cx="708604" cy="74708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3B8D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3" name="Shape 333"/>
          <p:cNvGrpSpPr/>
          <p:nvPr/>
        </p:nvGrpSpPr>
        <p:grpSpPr>
          <a:xfrm>
            <a:off x="793779" y="3622751"/>
            <a:ext cx="765210" cy="719944"/>
            <a:chOff x="5972700" y="2330200"/>
            <a:chExt cx="411625" cy="387275"/>
          </a:xfrm>
        </p:grpSpPr>
        <p:sp>
          <p:nvSpPr>
            <p:cNvPr id="334" name="Shape 3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16575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16575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6" name="Shape 336"/>
          <p:cNvGrpSpPr/>
          <p:nvPr/>
        </p:nvGrpSpPr>
        <p:grpSpPr>
          <a:xfrm>
            <a:off x="767753" y="570276"/>
            <a:ext cx="817262" cy="593160"/>
            <a:chOff x="4604550" y="3714775"/>
            <a:chExt cx="439625" cy="319075"/>
          </a:xfrm>
        </p:grpSpPr>
        <p:sp>
          <p:nvSpPr>
            <p:cNvPr id="337" name="Shape 337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1772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138</TotalTime>
  <Words>221</Words>
  <Application>Microsoft Office PowerPoint</Application>
  <PresentationFormat>On-screen Show (16:9)</PresentationFormat>
  <Paragraphs>54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 Light</vt:lpstr>
      <vt:lpstr>Arial</vt:lpstr>
      <vt:lpstr>Calibri</vt:lpstr>
      <vt:lpstr>Roboto Slab</vt:lpstr>
      <vt:lpstr>Celestial</vt:lpstr>
      <vt:lpstr>IT2757 Server and Services Security Management</vt:lpstr>
      <vt:lpstr>Hello!</vt:lpstr>
      <vt:lpstr>Introduction to the course</vt:lpstr>
      <vt:lpstr>What is a Server</vt:lpstr>
      <vt:lpstr>VOLUNTEERS PLEASE …</vt:lpstr>
      <vt:lpstr>PowerPoint Presentation</vt:lpstr>
      <vt:lpstr>Facebook Data Centre</vt:lpstr>
      <vt:lpstr>PowerPoint Presentation</vt:lpstr>
      <vt:lpstr>360,000 servers</vt:lpstr>
      <vt:lpstr>PowerPoint Presentation</vt:lpstr>
      <vt:lpstr>Server Hardware</vt:lpstr>
      <vt:lpstr>Server Hardware</vt:lpstr>
      <vt:lpstr>Server Hardware</vt:lpstr>
      <vt:lpstr>CHARACTERISTICS OF A SERVER HARDWARE</vt:lpstr>
      <vt:lpstr>Server Hardware</vt:lpstr>
      <vt:lpstr>Server Hardware - Virtual Server</vt:lpstr>
      <vt:lpstr>Server Hardware - Hyperconverged</vt:lpstr>
      <vt:lpstr>SERVERLESS COMPUTING</vt:lpstr>
      <vt:lpstr>Server Operating Systems</vt:lpstr>
      <vt:lpstr>Server Operating Systems</vt:lpstr>
      <vt:lpstr>Unix-based OS</vt:lpstr>
      <vt:lpstr>Windows OS</vt:lpstr>
      <vt:lpstr>Server OS</vt:lpstr>
      <vt:lpstr>WHY THIS TOPIC..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LAM SIMON</dc:creator>
  <cp:lastModifiedBy>LAM SIMON</cp:lastModifiedBy>
  <cp:revision>20</cp:revision>
  <dcterms:modified xsi:type="dcterms:W3CDTF">2018-04-06T02:03:56Z</dcterms:modified>
</cp:coreProperties>
</file>